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92" r:id="rId5"/>
    <p:sldId id="297" r:id="rId6"/>
    <p:sldId id="298" r:id="rId7"/>
    <p:sldId id="299" r:id="rId8"/>
    <p:sldId id="303" r:id="rId9"/>
    <p:sldId id="302" r:id="rId10"/>
    <p:sldId id="305" r:id="rId11"/>
    <p:sldId id="300" r:id="rId12"/>
    <p:sldId id="301" r:id="rId13"/>
    <p:sldId id="304" r:id="rId14"/>
    <p:sldId id="306" r:id="rId15"/>
  </p:sldIdLst>
  <p:sldSz cx="9144000" cy="6858000" type="screen4x3"/>
  <p:notesSz cx="6858000" cy="9144000"/>
  <p:defaultTextStyle>
    <a:defPPr rtl="0">
      <a:defRPr lang="ru-RU"/>
    </a:defPPr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777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5C22544A-7EE6-4342-B048-85BDC9FD1C3A}" styleName="Medium Style 2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scrgbClr r="0" g="0" b="0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60" autoAdjust="0"/>
    <p:restoredTop sz="90730" autoAdjust="0"/>
  </p:normalViewPr>
  <p:slideViewPr>
    <p:cSldViewPr>
      <p:cViewPr>
        <p:scale>
          <a:sx n="104" d="100"/>
          <a:sy n="104" d="100"/>
        </p:scale>
        <p:origin x="-84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76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xmlns="" id="{77491C41-FA13-4AE2-A1EB-DBEDC1E6E83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EC4BB7BE-6FDD-4A1B-89EF-5CEA750F7D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77D06A5-0303-4092-A1FF-3DE035B643A7}" type="datetime1">
              <a:rPr lang="ru-RU" smtClean="0"/>
              <a:t>30.04.2020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D5312DAD-8F63-48FE-BA14-6EC54042D0C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xmlns="" id="{B3315EEF-F52A-4033-886F-6129CBF4AF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94ED236-93D1-4074-ADBA-531A625F6D23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547849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pPr rtl="0"/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pPr rtl="0"/>
            <a:fld id="{69FF35EC-317C-49E1-B50D-83D46D29972A}" type="datetime1">
              <a:rPr lang="ru-RU" noProof="0" smtClean="0"/>
              <a:t>30.04.2020</a:t>
            </a:fld>
            <a:endParaRPr lang="ru-RU" noProof="0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pPr rtl="0"/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 rtl="0"/>
            <a:r>
              <a:rPr lang="ru-RU" noProof="0" dirty="0" smtClean="0"/>
              <a:t>Образец текста</a:t>
            </a:r>
          </a:p>
          <a:p>
            <a:pPr lvl="1" rtl="0"/>
            <a:r>
              <a:rPr lang="ru-RU" noProof="0" dirty="0" smtClean="0"/>
              <a:t>Второй уровень</a:t>
            </a:r>
          </a:p>
          <a:p>
            <a:pPr lvl="2" rtl="0"/>
            <a:r>
              <a:rPr lang="ru-RU" noProof="0" dirty="0" smtClean="0"/>
              <a:t>Третий уровень</a:t>
            </a:r>
          </a:p>
          <a:p>
            <a:pPr lvl="3" rtl="0"/>
            <a:r>
              <a:rPr lang="ru-RU" noProof="0" dirty="0" smtClean="0"/>
              <a:t>Четвертый уровень</a:t>
            </a:r>
          </a:p>
          <a:p>
            <a:pPr lvl="4" rtl="0"/>
            <a:r>
              <a:rPr lang="ru-RU" noProof="0" dirty="0" smtClean="0"/>
              <a:t>Пятый уровень</a:t>
            </a:r>
            <a:endParaRPr lang="ru-RU" noProof="0" dirty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pPr rtl="0"/>
            <a:fld id="{87D77045-401A-4D5E-BFE3-54C21A8A6634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7903410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7D77045-401A-4D5E-BFE3-54C21A8A6634}" type="slidenum">
              <a:rPr lang="ru-RU" smtClean="0"/>
              <a:pPr rtl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78594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7D77045-401A-4D5E-BFE3-54C21A8A6634}" type="slidenum">
              <a:rPr lang="ru-RU" noProof="0" smtClean="0"/>
              <a:pPr rtl="0"/>
              <a:t>4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976956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xmlns="" id="{82312C91-A626-44BD-9D80-3624C0792878}"/>
              </a:ext>
            </a:extLst>
          </p:cNvPr>
          <p:cNvSpPr/>
          <p:nvPr userDrawn="1"/>
        </p:nvSpPr>
        <p:spPr>
          <a:xfrm>
            <a:off x="0" y="2372264"/>
            <a:ext cx="9144000" cy="2113472"/>
          </a:xfrm>
          <a:prstGeom prst="rect">
            <a:avLst/>
          </a:prstGeom>
          <a:solidFill>
            <a:schemeClr val="bg2">
              <a:lumMod val="50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</p:spPr>
        <p:txBody>
          <a:bodyPr rtlCol="0"/>
          <a:lstStyle>
            <a:lvl1pPr>
              <a:defRPr>
                <a:latin typeface="+mn-lt"/>
                <a:cs typeface="Arial" pitchFamily="34" charset="0"/>
              </a:defRPr>
            </a:lvl1pPr>
            <a:extLst/>
          </a:lstStyle>
          <a:p>
            <a:pPr rtl="0"/>
            <a:fld id="{4D2EC68E-8A61-47F2-9523-8979F4EF0499}" type="datetime1">
              <a:rPr lang="ru-RU" noProof="0" smtClean="0"/>
              <a:t>30.04.2020</a:t>
            </a:fld>
            <a:endParaRPr lang="ru-RU" noProof="0" dirty="0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</p:spPr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</p:spPr>
        <p:txBody>
          <a:bodyPr rtlCol="0"/>
          <a:lstStyle/>
          <a:p>
            <a:pPr rtl="0"/>
            <a:fld id="{72AC53DF-4216-466D-99A7-94400E6C2A25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8" name="Заголовок 7"/>
          <p:cNvSpPr>
            <a:spLocks noGrp="1"/>
          </p:cNvSpPr>
          <p:nvPr>
            <p:ph type="ctrTitle" hasCustomPrompt="1"/>
          </p:nvPr>
        </p:nvSpPr>
        <p:spPr>
          <a:xfrm>
            <a:off x="457200" y="2819400"/>
            <a:ext cx="8229600" cy="691896"/>
          </a:xfrm>
        </p:spPr>
        <p:txBody>
          <a:bodyPr rtlCol="0"/>
          <a:lstStyle>
            <a:lvl1pPr marR="9144" algn="ctr">
              <a:defRPr sz="3800" cap="all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  <a:extLst/>
          </a:lstStyle>
          <a:p>
            <a:pPr rtl="0"/>
            <a:r>
              <a:rPr lang="ru-RU" noProof="0" dirty="0" smtClean="0"/>
              <a:t>Щелкните, чтобы изменить стиль заголовка</a:t>
            </a:r>
            <a:endParaRPr lang="ru-RU" noProof="0" dirty="0"/>
          </a:p>
        </p:txBody>
      </p:sp>
      <p:sp>
        <p:nvSpPr>
          <p:cNvPr id="18" name="Текст 2">
            <a:extLst>
              <a:ext uri="{FF2B5EF4-FFF2-40B4-BE49-F238E27FC236}">
                <a16:creationId xmlns:a16="http://schemas.microsoft.com/office/drawing/2014/main" xmlns="" id="{38821DBD-8C89-4419-93B6-FC276602F95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3638551"/>
            <a:ext cx="8229600" cy="639762"/>
          </a:xfrm>
        </p:spPr>
        <p:txBody>
          <a:bodyPr rtlCol="0" anchor="ctr"/>
          <a:lstStyle>
            <a:lvl1pPr marL="73152" indent="0" algn="ctr">
              <a:buNone/>
              <a:defRPr sz="2400" b="0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marL="0" rtl="0">
              <a:spcBef>
                <a:spcPts val="0"/>
              </a:spcBef>
            </a:pPr>
            <a:r>
              <a:rPr lang="ru-RU" noProof="0" dirty="0" smtClean="0"/>
              <a:t>Ваше имя, имя преподавателя</a:t>
            </a:r>
          </a:p>
          <a:p>
            <a:pPr marL="0" rtl="0">
              <a:spcBef>
                <a:spcPts val="0"/>
              </a:spcBef>
            </a:pPr>
            <a:r>
              <a:rPr lang="ru-RU" noProof="0" dirty="0" smtClean="0"/>
              <a:t>Учебное заведение</a:t>
            </a:r>
            <a:endParaRPr lang="ru-RU" noProof="0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300">
        <p14:pan dir="u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609600"/>
          </a:xfrm>
        </p:spPr>
        <p:txBody>
          <a:bodyPr rtlCol="0"/>
          <a:lstStyle>
            <a:lvl1pPr algn="ctr">
              <a:defRPr b="0" cap="all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defRPr>
            </a:lvl1pPr>
            <a:extLst/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4572000"/>
          </a:xfrm>
        </p:spPr>
        <p:txBody>
          <a:bodyPr rtlCol="0"/>
          <a:lstStyle>
            <a:lvl1pPr algn="ctr">
              <a:defRPr>
                <a:latin typeface="+mn-lt"/>
              </a:defRPr>
            </a:lvl1pPr>
            <a:lvl2pPr algn="ctr">
              <a:defRPr>
                <a:latin typeface="+mn-lt"/>
              </a:defRPr>
            </a:lvl2pPr>
            <a:lvl3pPr algn="ctr">
              <a:defRPr>
                <a:latin typeface="+mn-lt"/>
              </a:defRPr>
            </a:lvl3pPr>
            <a:lvl4pPr algn="ctr">
              <a:defRPr>
                <a:latin typeface="+mn-lt"/>
              </a:defRPr>
            </a:lvl4pPr>
            <a:lvl5pPr algn="ctr">
              <a:defRPr>
                <a:latin typeface="+mn-lt"/>
              </a:defRPr>
            </a:lvl5pPr>
            <a:extLst/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53F968-2D4E-4C06-B7AC-972B8BC508AE}" type="datetime1">
              <a:rPr lang="ru-RU" noProof="0" smtClean="0"/>
              <a:t>30.04.2020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AD93096-5B34-4342-9326-69289CEAE4C2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300">
        <p14:pan dir="u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4400" y="3352800"/>
            <a:ext cx="7772400" cy="1974059"/>
          </a:xfrm>
          <a:effectLst/>
        </p:spPr>
        <p:txBody>
          <a:bodyPr rtlCol="0" anchor="b">
            <a:scene3d>
              <a:camera prst="orthographicFront">
                <a:rot lat="0" lon="0" rev="0"/>
              </a:camera>
              <a:lightRig rig="contrasting" dir="t">
                <a:rot lat="0" lon="0" rev="7500000"/>
              </a:lightRig>
            </a:scene3d>
            <a:sp3d contourW="6350" prstMaterial="metal">
              <a:bevelT w="130810" h="31750" prst="relaxedInset"/>
              <a:contourClr>
                <a:schemeClr val="accent1">
                  <a:shade val="75000"/>
                </a:schemeClr>
              </a:contourClr>
            </a:sp3d>
          </a:bodyPr>
          <a:lstStyle>
            <a:lvl1pPr algn="l">
              <a:buNone/>
              <a:defRPr lang="en-US" sz="3800" b="1" cap="all" dirty="0">
                <a:ln/>
                <a:solidFill>
                  <a:schemeClr val="tx1"/>
                </a:solidFill>
                <a:effectLst/>
              </a:defRPr>
            </a:lvl1pPr>
            <a:extLst/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914400" y="5334000"/>
            <a:ext cx="7772400" cy="1052512"/>
          </a:xfrm>
        </p:spPr>
        <p:txBody>
          <a:bodyPr rtlCol="0" anchor="t"/>
          <a:lstStyle>
            <a:lvl1pPr marL="374904">
              <a:buNone/>
              <a:defRPr sz="20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9BAA3F-4E13-4377-BC52-9DD67DEF107B}" type="datetime1">
              <a:rPr lang="ru-RU" noProof="0" smtClean="0"/>
              <a:t>30.04.2020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</p:spPr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AD93096-5B34-4342-9326-69289CEAE4C2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300">
        <p14:pan dir="u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118D2517-69F4-4EEB-BA9B-124035414E72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>
              <a:lumMod val="50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cap="all" baseline="0" noProof="0" dirty="0"/>
          </a:p>
        </p:txBody>
      </p:sp>
      <p:sp>
        <p:nvSpPr>
          <p:cNvPr id="3" name="Объект 2"/>
          <p:cNvSpPr>
            <a:spLocks noGrp="1"/>
          </p:cNvSpPr>
          <p:nvPr>
            <p:ph sz="half" idx="1"/>
          </p:nvPr>
        </p:nvSpPr>
        <p:spPr>
          <a:xfrm>
            <a:off x="464344" y="1371600"/>
            <a:ext cx="4038600" cy="4525963"/>
          </a:xfrm>
        </p:spPr>
        <p:txBody>
          <a:bodyPr rtlCol="0"/>
          <a:lstStyle>
            <a:lvl1pPr marL="0" indent="0">
              <a:buFontTx/>
              <a:buNone/>
              <a:defRPr sz="2000">
                <a:solidFill>
                  <a:schemeClr val="bg1"/>
                </a:solidFill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4655344" y="1371600"/>
            <a:ext cx="4038600" cy="4525963"/>
          </a:xfrm>
        </p:spPr>
        <p:txBody>
          <a:bodyPr rtlCol="0"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extLst/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pPr rtl="0"/>
            <a:fld id="{B96972EE-898D-473C-97E7-8253A1823BCB}" type="datetime1">
              <a:rPr lang="ru-RU" noProof="0" smtClean="0"/>
              <a:t>30.04.2020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pPr rtl="0"/>
            <a:fld id="{1AD93096-5B34-4342-9326-69289CEAE4C2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8" name="Заголовок 7">
            <a:extLst>
              <a:ext uri="{FF2B5EF4-FFF2-40B4-BE49-F238E27FC236}">
                <a16:creationId xmlns:a16="http://schemas.microsoft.com/office/drawing/2014/main" xmlns="" id="{E77D2D04-D600-459B-9F6A-C192EF58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344" y="684306"/>
            <a:ext cx="8229600" cy="534894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300">
        <p14:pan dir="u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rtlCol="0"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645025" y="1809750"/>
            <a:ext cx="4041775" cy="639762"/>
          </a:xfrm>
        </p:spPr>
        <p:txBody>
          <a:bodyPr rtlCol="0"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quarter" idx="3"/>
          </p:nvPr>
        </p:nvSpPr>
        <p:spPr>
          <a:xfrm>
            <a:off x="457200" y="2459037"/>
            <a:ext cx="4040188" cy="3959352"/>
          </a:xfrm>
        </p:spPr>
        <p:txBody>
          <a:bodyPr rtlCol="0"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extLst/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6" name="Объект 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2707D0-93D7-48A2-B277-0673F0A968EE}" type="datetime1">
              <a:rPr lang="ru-RU" noProof="0" smtClean="0"/>
              <a:t>30.04.2020</a:t>
            </a:fld>
            <a:endParaRPr lang="ru-RU" noProof="0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AD93096-5B34-4342-9326-69289CEAE4C2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803F32D9-F201-4186-8FF1-887330D70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84306"/>
            <a:ext cx="8229600" cy="534894"/>
          </a:xfrm>
        </p:spPr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300">
        <p14:pan dir="u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E87730-9224-47B1-A78D-BF4D0A271030}" type="datetime1">
              <a:rPr lang="ru-RU" noProof="0" smtClean="0"/>
              <a:t>30.04.2020</a:t>
            </a:fld>
            <a:endParaRPr lang="ru-RU" noProof="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AD93096-5B34-4342-9326-69289CEAE4C2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xmlns="" id="{7BB1C106-1615-4E06-A823-0509AD3E5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300">
        <p14:pan dir="u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8FDC103-FA3D-499E-8BE7-24207C209175}" type="datetime1">
              <a:rPr lang="ru-RU" noProof="0" smtClean="0"/>
              <a:t>30.04.2020</a:t>
            </a:fld>
            <a:endParaRPr lang="ru-RU" noProof="0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AD93096-5B34-4342-9326-69289CEAE4C2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300">
        <p14:pan dir="u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685800" y="1676400"/>
            <a:ext cx="2514600" cy="4330700"/>
          </a:xfrm>
        </p:spPr>
        <p:txBody>
          <a:bodyPr rtlCol="0"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3429000" y="1676400"/>
            <a:ext cx="5486400" cy="4330700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EB93FA-2F09-41D6-97DE-6D9D0354F1F2}" type="datetime1">
              <a:rPr lang="ru-RU" noProof="0" smtClean="0"/>
              <a:t>30.04.2020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AD93096-5B34-4342-9326-69289CEAE4C2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8" name="Заголовок 7">
            <a:extLst>
              <a:ext uri="{FF2B5EF4-FFF2-40B4-BE49-F238E27FC236}">
                <a16:creationId xmlns:a16="http://schemas.microsoft.com/office/drawing/2014/main" xmlns="" id="{86AFC381-8884-4AE0-8F31-E6B5C86A8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4306"/>
            <a:ext cx="8229600" cy="534894"/>
          </a:xfrm>
        </p:spPr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300">
        <p14:pan dir="u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xmlns="" id="{3CEE1EBC-E51B-4190-8159-3AE4D1D4E97F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>
              <a:lumMod val="50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cap="all" baseline="0" noProof="0" dirty="0"/>
          </a:p>
        </p:txBody>
      </p:sp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685800" y="684306"/>
            <a:ext cx="7772400" cy="534894"/>
          </a:xfrm>
          <a:prstGeom prst="rect">
            <a:avLst/>
          </a:prstGeom>
        </p:spPr>
        <p:txBody>
          <a:bodyPr vert="horz" rtlCol="0" anchor="t">
            <a:noAutofit/>
          </a:bodyPr>
          <a:lstStyle/>
          <a:p>
            <a:pPr rtl="0"/>
            <a:r>
              <a:rPr lang="ru-RU" noProof="0" dirty="0" smtClean="0"/>
              <a:t>Образец заголовка</a:t>
            </a:r>
            <a:endParaRPr lang="ru-RU" noProof="0" dirty="0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685800" y="1582777"/>
            <a:ext cx="7772400" cy="45720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 rtl="0"/>
            <a:r>
              <a:rPr lang="ru-RU" noProof="0" dirty="0" smtClean="0"/>
              <a:t>Образец текста</a:t>
            </a:r>
          </a:p>
          <a:p>
            <a:pPr lvl="1" rtl="0"/>
            <a:r>
              <a:rPr lang="ru-RU" noProof="0" dirty="0" smtClean="0"/>
              <a:t>Второй уровень</a:t>
            </a:r>
          </a:p>
          <a:p>
            <a:pPr lvl="2" rtl="0"/>
            <a:r>
              <a:rPr lang="ru-RU" noProof="0" dirty="0" smtClean="0"/>
              <a:t>Третий уровень</a:t>
            </a:r>
          </a:p>
          <a:p>
            <a:pPr lvl="3" rtl="0"/>
            <a:r>
              <a:rPr lang="ru-RU" noProof="0" dirty="0" smtClean="0"/>
              <a:t>Четвертый уровень</a:t>
            </a:r>
          </a:p>
          <a:p>
            <a:pPr lvl="4" rtl="0"/>
            <a:r>
              <a:rPr lang="ru-RU" noProof="0" dirty="0" smtClean="0"/>
              <a:t>Пятый уровень</a:t>
            </a:r>
            <a:endParaRPr lang="ru-RU" noProof="0" dirty="0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100">
                <a:solidFill>
                  <a:schemeClr val="tx2"/>
                </a:solidFill>
              </a:defRPr>
            </a:lvl1pPr>
            <a:extLst/>
          </a:lstStyle>
          <a:p>
            <a:pPr rtl="0"/>
            <a:fld id="{2504655D-932A-4FA9-9037-2261D8553AD8}" type="datetime1">
              <a:rPr lang="ru-RU" sz="1100" noProof="0" smtClean="0">
                <a:solidFill>
                  <a:schemeClr val="tx2"/>
                </a:solidFill>
              </a:rPr>
              <a:t>30.04.2020</a:t>
            </a:fld>
            <a:endParaRPr lang="ru-RU" sz="1100" noProof="0" dirty="0">
              <a:solidFill>
                <a:schemeClr val="tx2"/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  <a:extLst/>
          </a:lstStyle>
          <a:p>
            <a:pPr rtl="0"/>
            <a:endParaRPr lang="ru-RU" noProof="0" dirty="0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>
                <a:solidFill>
                  <a:schemeClr val="tx2"/>
                </a:solidFill>
              </a:defRPr>
            </a:lvl1pPr>
            <a:extLst/>
          </a:lstStyle>
          <a:p>
            <a:pPr algn="l" rtl="0"/>
            <a:fld id="{72AC53DF-4216-466D-99A7-94400E6C2A25}" type="slidenum">
              <a:rPr lang="ru-RU" sz="1200" noProof="0" smtClean="0">
                <a:solidFill>
                  <a:schemeClr val="tx2"/>
                </a:solidFill>
              </a:rPr>
              <a:pPr algn="l"/>
              <a:t>‹#›</a:t>
            </a:fld>
            <a:endParaRPr lang="ru-RU" sz="1200" noProof="0" dirty="0">
              <a:solidFill>
                <a:schemeClr val="tx2"/>
              </a:solidFill>
            </a:endParaRPr>
          </a:p>
        </p:txBody>
      </p: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xmlns="" id="{30315360-7115-4341-8A2E-EB70634BF6AE}"/>
              </a:ext>
            </a:extLst>
          </p:cNvPr>
          <p:cNvCxnSpPr/>
          <p:nvPr/>
        </p:nvCxnSpPr>
        <p:spPr>
          <a:xfrm>
            <a:off x="4076700" y="1371600"/>
            <a:ext cx="9906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mc:AlternateContent xmlns:mc="http://schemas.openxmlformats.org/markup-compatibility/2006" xmlns:p14="http://schemas.microsoft.com/office/powerpoint/2010/main">
    <mc:Choice Requires="p14">
      <p:transition spd="slow" p14:dur="2300">
        <p14:pan dir="u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ctr" rtl="0" eaLnBrk="1" latinLnBrk="0" hangingPunct="1">
        <a:spcBef>
          <a:spcPct val="0"/>
        </a:spcBef>
        <a:buNone/>
        <a:defRPr sz="3200" kern="1200" cap="all" spc="-150" baseline="0">
          <a:solidFill>
            <a:schemeClr val="tx1"/>
          </a:solidFill>
          <a:effectLst>
            <a:outerShdw blurRad="50800" dist="50800" dir="2700000" algn="tl" rotWithShape="0">
              <a:srgbClr val="000000">
                <a:alpha val="43137"/>
              </a:srgbClr>
            </a:outerShdw>
          </a:effectLst>
          <a:latin typeface="+mj-lt"/>
          <a:ea typeface="+mj-ea"/>
          <a:cs typeface="Arial" pitchFamily="34" charset="0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SzPct val="95000"/>
        <a:buFont typeface="Wingdings"/>
        <a:buChar char=""/>
        <a:defRPr sz="200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sz="18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sz="16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sz="16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sz="1400" kern="1200">
          <a:solidFill>
            <a:schemeClr val="tx1"/>
          </a:solidFill>
          <a:latin typeface="+mn-lt"/>
          <a:ea typeface="+mn-ea"/>
          <a:cs typeface="Arial" pitchFamily="34" charset="0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minorplanetcenter.net/iau/MPCORB/MPCORB.DAT" TargetMode="External"/><Relationship Id="rId2" Type="http://schemas.openxmlformats.org/officeDocument/2006/relationships/hyperlink" Target="http://www.sai.msu.ru/neb/kaf/PracticumCM/PracticumCM_N09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n-the-sky.org/ephemeris.php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minorplanetcenter.net/iau/MPCORB/MPCORB.DAT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in-the-sky.org/ephemeris.php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95536" y="2492896"/>
            <a:ext cx="8229600" cy="691896"/>
          </a:xfrm>
        </p:spPr>
        <p:txBody>
          <a:bodyPr rtlCol="0"/>
          <a:lstStyle/>
          <a:p>
            <a:r>
              <a:rPr lang="ru-RU" sz="4000" i="1" dirty="0">
                <a:latin typeface="Bookman Old Style" panose="02050604050505020204" pitchFamily="18" charset="0"/>
              </a:rPr>
              <a:t>Вычисление эфемериды небесного тела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FB84735A-F5BB-4C4D-93E0-8DCF8CEA9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3861048"/>
            <a:ext cx="9144000" cy="639762"/>
          </a:xfrm>
        </p:spPr>
        <p:txBody>
          <a:bodyPr wrap="square" tIns="0" rtlCol="0">
            <a:normAutofit fontScale="92500"/>
          </a:bodyPr>
          <a:lstStyle/>
          <a:p>
            <a:r>
              <a:rPr lang="ru-RU" i="1" dirty="0">
                <a:solidFill>
                  <a:schemeClr val="tx1"/>
                </a:solidFill>
                <a:latin typeface="Bookman Old Style" panose="02050604050505020204" pitchFamily="18" charset="0"/>
              </a:rPr>
              <a:t>Проект подготовили Масс Илья и </a:t>
            </a:r>
            <a:r>
              <a:rPr lang="ru-RU" i="1" dirty="0" err="1">
                <a:solidFill>
                  <a:schemeClr val="tx1"/>
                </a:solidFill>
                <a:latin typeface="Bookman Old Style" panose="02050604050505020204" pitchFamily="18" charset="0"/>
              </a:rPr>
              <a:t>Кузовлева</a:t>
            </a:r>
            <a:r>
              <a:rPr lang="ru-RU" i="1" dirty="0">
                <a:solidFill>
                  <a:schemeClr val="tx1"/>
                </a:solidFill>
                <a:latin typeface="Bookman Old Style" panose="02050604050505020204" pitchFamily="18" charset="0"/>
              </a:rPr>
              <a:t> Полина 11 «М»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i="1" dirty="0" smtClean="0"/>
              <a:t>Используемые источники</a:t>
            </a:r>
            <a:endParaRPr lang="ru-RU" i="1" dirty="0"/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25780" indent="-457200" algn="l">
              <a:buFont typeface="+mj-lt"/>
              <a:buAutoNum type="arabicPeriod"/>
            </a:pPr>
            <a:r>
              <a:rPr lang="ru-RU" dirty="0" smtClean="0">
                <a:latin typeface="Bookman Old Style" panose="02050604050505020204" pitchFamily="18" charset="0"/>
              </a:rPr>
              <a:t>Программа и презентация составлялась по практикуму по небесной механике для студентов </a:t>
            </a:r>
            <a:r>
              <a:rPr lang="ru-RU" dirty="0" smtClean="0">
                <a:latin typeface="Bookman Old Style" panose="02050604050505020204" pitchFamily="18" charset="0"/>
              </a:rPr>
              <a:t>МГУ (</a:t>
            </a:r>
            <a:r>
              <a:rPr lang="en-US" dirty="0">
                <a:latin typeface="Bookman Old Style" panose="02050604050505020204" pitchFamily="18" charset="0"/>
                <a:hlinkClick r:id="rId2"/>
              </a:rPr>
              <a:t>http://</a:t>
            </a:r>
            <a:r>
              <a:rPr lang="en-US" dirty="0" smtClean="0">
                <a:latin typeface="Bookman Old Style" panose="02050604050505020204" pitchFamily="18" charset="0"/>
                <a:hlinkClick r:id="rId2"/>
              </a:rPr>
              <a:t>www.sai.msu.ru/neb/kaf/PracticumCM/PracticumCM_N09.pdf</a:t>
            </a:r>
            <a:r>
              <a:rPr lang="ru-RU" dirty="0" smtClean="0">
                <a:latin typeface="Bookman Old Style" panose="02050604050505020204" pitchFamily="18" charset="0"/>
              </a:rPr>
              <a:t>)  и </a:t>
            </a:r>
            <a:r>
              <a:rPr lang="ru-RU" dirty="0">
                <a:latin typeface="Bookman Old Style" panose="02050604050505020204" pitchFamily="18" charset="0"/>
              </a:rPr>
              <a:t>п</a:t>
            </a:r>
            <a:r>
              <a:rPr lang="ru-RU" dirty="0" smtClean="0">
                <a:latin typeface="Bookman Old Style" panose="02050604050505020204" pitchFamily="18" charset="0"/>
              </a:rPr>
              <a:t>о </a:t>
            </a:r>
            <a:r>
              <a:rPr lang="ru-RU" dirty="0" smtClean="0">
                <a:latin typeface="Bookman Old Style" panose="02050604050505020204" pitchFamily="18" charset="0"/>
              </a:rPr>
              <a:t>книге </a:t>
            </a:r>
            <a:r>
              <a:rPr lang="en-US" dirty="0" smtClean="0">
                <a:latin typeface="Bookman Old Style" panose="02050604050505020204" pitchFamily="18" charset="0"/>
              </a:rPr>
              <a:t>“</a:t>
            </a:r>
            <a:r>
              <a:rPr lang="ru-RU" dirty="0" smtClean="0">
                <a:latin typeface="Bookman Old Style" panose="02050604050505020204" pitchFamily="18" charset="0"/>
              </a:rPr>
              <a:t>Астрономический Ежегодник. Часть постоянная</a:t>
            </a:r>
            <a:r>
              <a:rPr lang="en-US" dirty="0" smtClean="0">
                <a:latin typeface="Bookman Old Style" panose="02050604050505020204" pitchFamily="18" charset="0"/>
              </a:rPr>
              <a:t>”</a:t>
            </a:r>
            <a:endParaRPr lang="ru-RU" dirty="0" smtClean="0">
              <a:latin typeface="Bookman Old Style" panose="02050604050505020204" pitchFamily="18" charset="0"/>
            </a:endParaRPr>
          </a:p>
          <a:p>
            <a:pPr marL="525780" indent="-457200" algn="l">
              <a:buFont typeface="+mj-lt"/>
              <a:buAutoNum type="arabicPeriod"/>
            </a:pPr>
            <a:r>
              <a:rPr lang="ru-RU" dirty="0" smtClean="0">
                <a:latin typeface="Bookman Old Style" panose="02050604050505020204" pitchFamily="18" charset="0"/>
              </a:rPr>
              <a:t> </a:t>
            </a:r>
            <a:r>
              <a:rPr lang="ru-RU" dirty="0" smtClean="0">
                <a:latin typeface="Bookman Old Style" panose="02050604050505020204" pitchFamily="18" charset="0"/>
              </a:rPr>
              <a:t>Характеристики Орбит планет брались с базы данных </a:t>
            </a:r>
            <a:r>
              <a:rPr lang="ru-RU" dirty="0" smtClean="0">
                <a:latin typeface="Bookman Old Style" panose="02050604050505020204" pitchFamily="18" charset="0"/>
              </a:rPr>
              <a:t>сайта </a:t>
            </a:r>
            <a:r>
              <a:rPr lang="en-US" dirty="0" smtClean="0">
                <a:latin typeface="Bookman Old Style" panose="02050604050505020204" pitchFamily="18" charset="0"/>
                <a:hlinkClick r:id="rId3"/>
              </a:rPr>
              <a:t>https</a:t>
            </a:r>
            <a:r>
              <a:rPr lang="en-US" dirty="0">
                <a:latin typeface="Bookman Old Style" panose="02050604050505020204" pitchFamily="18" charset="0"/>
                <a:hlinkClick r:id="rId3"/>
              </a:rPr>
              <a:t>://</a:t>
            </a:r>
            <a:r>
              <a:rPr lang="en-US" dirty="0" smtClean="0">
                <a:latin typeface="Bookman Old Style" panose="02050604050505020204" pitchFamily="18" charset="0"/>
                <a:hlinkClick r:id="rId3"/>
              </a:rPr>
              <a:t>minorplanetcenter.net/iau/MPCORB/MPCORB.DAT</a:t>
            </a:r>
            <a:endParaRPr lang="ru-RU" dirty="0">
              <a:latin typeface="Bookman Old Style" panose="02050604050505020204" pitchFamily="18" charset="0"/>
            </a:endParaRPr>
          </a:p>
          <a:p>
            <a:pPr marL="525780" indent="-457200" algn="l">
              <a:buFont typeface="+mj-lt"/>
              <a:buAutoNum type="arabicPeriod"/>
            </a:pPr>
            <a:r>
              <a:rPr lang="ru-RU" dirty="0" smtClean="0">
                <a:latin typeface="Bookman Old Style" panose="02050604050505020204" pitchFamily="18" charset="0"/>
              </a:rPr>
              <a:t>Полученные </a:t>
            </a:r>
            <a:r>
              <a:rPr lang="ru-RU" dirty="0" smtClean="0">
                <a:latin typeface="Bookman Old Style" panose="02050604050505020204" pitchFamily="18" charset="0"/>
              </a:rPr>
              <a:t>программой значения сравнивались с примерами из п.1 и  </a:t>
            </a:r>
            <a:r>
              <a:rPr lang="en-US" dirty="0">
                <a:latin typeface="Bookman Old Style" panose="02050604050505020204" pitchFamily="18" charset="0"/>
                <a:hlinkClick r:id="rId4"/>
              </a:rPr>
              <a:t>https://</a:t>
            </a:r>
            <a:r>
              <a:rPr lang="en-US" dirty="0" smtClean="0">
                <a:latin typeface="Bookman Old Style" panose="02050604050505020204" pitchFamily="18" charset="0"/>
                <a:hlinkClick r:id="rId4"/>
              </a:rPr>
              <a:t>in-the-sky.org/ephemeris.php</a:t>
            </a:r>
            <a:endParaRPr lang="ru-RU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342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i="1" dirty="0" smtClean="0">
                <a:latin typeface="Bookman Old Style" panose="02050604050505020204" pitchFamily="18" charset="0"/>
              </a:rPr>
              <a:t>Спасибо за внимание!</a:t>
            </a:r>
            <a:endParaRPr lang="ru-RU" i="1" dirty="0">
              <a:latin typeface="Bookman Old Style" panose="020506040505050202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7356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/>
          <p:cNvSpPr>
            <a:spLocks noGrp="1"/>
          </p:cNvSpPr>
          <p:nvPr>
            <p:ph type="body" idx="1"/>
          </p:nvPr>
        </p:nvSpPr>
        <p:spPr>
          <a:xfrm>
            <a:off x="539552" y="1700808"/>
            <a:ext cx="3312368" cy="4330700"/>
          </a:xfrm>
        </p:spPr>
        <p:txBody>
          <a:bodyPr>
            <a:noAutofit/>
          </a:bodyPr>
          <a:lstStyle/>
          <a:p>
            <a:r>
              <a:rPr lang="ru-RU" sz="2400" i="1" dirty="0">
                <a:latin typeface="Bookman Old Style" panose="02050604050505020204" pitchFamily="18" charset="0"/>
              </a:rPr>
              <a:t>Эфемеридой </a:t>
            </a:r>
            <a:r>
              <a:rPr lang="ru-RU" sz="2400" dirty="0">
                <a:latin typeface="Bookman Old Style" panose="02050604050505020204" pitchFamily="18" charset="0"/>
              </a:rPr>
              <a:t>небесного</a:t>
            </a:r>
            <a:r>
              <a:rPr lang="ru-RU" sz="2400" i="1" dirty="0">
                <a:latin typeface="Bookman Old Style" panose="02050604050505020204" pitchFamily="18" charset="0"/>
              </a:rPr>
              <a:t> </a:t>
            </a:r>
            <a:r>
              <a:rPr lang="ru-RU" sz="2400" dirty="0">
                <a:latin typeface="Bookman Old Style" panose="02050604050505020204" pitchFamily="18" charset="0"/>
              </a:rPr>
              <a:t>тела называется таблица, в которой приведены предсказываемые положения этого тела на небесной сфере для различных моментов времени. </a:t>
            </a:r>
          </a:p>
          <a:p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i="1" dirty="0" smtClean="0"/>
              <a:t>Что такое эфемерида</a:t>
            </a:r>
            <a:endParaRPr lang="ru-RU" i="1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7559" y="1412776"/>
            <a:ext cx="4285859" cy="37798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Прямоугольник 6"/>
          <p:cNvSpPr/>
          <p:nvPr/>
        </p:nvSpPr>
        <p:spPr>
          <a:xfrm>
            <a:off x="4211960" y="5308520"/>
            <a:ext cx="43204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latin typeface="Bookman Old Style" panose="02050604050505020204" pitchFamily="18" charset="0"/>
              </a:rPr>
              <a:t>Вот так выглядит эфемерида планет Солнечной системы март 1999г</a:t>
            </a:r>
          </a:p>
        </p:txBody>
      </p:sp>
    </p:spTree>
    <p:extLst>
      <p:ext uri="{BB962C8B-B14F-4D97-AF65-F5344CB8AC3E}">
        <p14:creationId xmlns:p14="http://schemas.microsoft.com/office/powerpoint/2010/main" val="890742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685800" y="1676400"/>
            <a:ext cx="3382144" cy="4330700"/>
          </a:xfrm>
        </p:spPr>
        <p:txBody>
          <a:bodyPr>
            <a:noAutofit/>
          </a:bodyPr>
          <a:lstStyle/>
          <a:p>
            <a:r>
              <a:rPr lang="ru-RU" sz="2200" dirty="0" smtClean="0">
                <a:latin typeface="Bookman Old Style" panose="02050604050505020204" pitchFamily="18" charset="0"/>
              </a:rPr>
              <a:t>Нашей задачей было написать программу, которая при вводе определённых данных вычисляет небесные координаты планеты или малого тела (с эллиптической формой орбиты) на заданный момент времени.</a:t>
            </a:r>
            <a:endParaRPr lang="ru-RU" sz="2200" dirty="0">
              <a:latin typeface="Bookman Old Style" panose="02050604050505020204" pitchFamily="18" charset="0"/>
            </a:endParaRPr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i="1" dirty="0" smtClean="0"/>
              <a:t>Постановка задачи</a:t>
            </a:r>
            <a:endParaRPr lang="ru-RU" i="1" dirty="0"/>
          </a:p>
        </p:txBody>
      </p:sp>
      <p:pic>
        <p:nvPicPr>
          <p:cNvPr id="4098" name="Picture 2" descr="C:\Users\Admin\Desktop\астрономия\09.02.1963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1988840"/>
            <a:ext cx="4127376" cy="3373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1901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683568" y="1340768"/>
            <a:ext cx="7558608" cy="4200872"/>
          </a:xfrm>
        </p:spPr>
        <p:txBody>
          <a:bodyPr>
            <a:normAutofit/>
          </a:bodyPr>
          <a:lstStyle/>
          <a:p>
            <a:r>
              <a:rPr lang="ru-RU" sz="2200" dirty="0" smtClean="0">
                <a:latin typeface="Bookman Old Style" panose="02050604050505020204" pitchFamily="18" charset="0"/>
              </a:rPr>
              <a:t>Для вычисления эфемериды нам необходимы следующие сведения о планете:</a:t>
            </a:r>
          </a:p>
          <a:p>
            <a:pPr marL="340614" indent="-285750">
              <a:buFont typeface="Arial" panose="020B0604020202020204" pitchFamily="34" charset="0"/>
              <a:buChar char="•"/>
            </a:pPr>
            <a:r>
              <a:rPr lang="ru-RU" dirty="0" smtClean="0">
                <a:latin typeface="Bookman Old Style" panose="02050604050505020204" pitchFamily="18" charset="0"/>
              </a:rPr>
              <a:t>Элементы Кеплеровой орбиты планеты </a:t>
            </a:r>
            <a:r>
              <a:rPr lang="pt-BR" i="1" dirty="0">
                <a:latin typeface="Bookman Old Style" panose="02050604050505020204" pitchFamily="18" charset="0"/>
              </a:rPr>
              <a:t>n, e, </a:t>
            </a:r>
            <a:r>
              <a:rPr lang="pt-BR" i="1" dirty="0" smtClean="0">
                <a:latin typeface="Bookman Old Style" panose="02050604050505020204" pitchFamily="18" charset="0"/>
              </a:rPr>
              <a:t>i</a:t>
            </a:r>
            <a:r>
              <a:rPr lang="ru-RU" i="1" dirty="0" smtClean="0">
                <a:latin typeface="Bookman Old Style" panose="02050604050505020204" pitchFamily="18" charset="0"/>
              </a:rPr>
              <a:t>(</a:t>
            </a:r>
            <a:r>
              <a:rPr lang="en-US" i="1" dirty="0" err="1" smtClean="0">
                <a:latin typeface="Bookman Old Style" panose="02050604050505020204" pitchFamily="18" charset="0"/>
              </a:rPr>
              <a:t>Incl</a:t>
            </a:r>
            <a:r>
              <a:rPr lang="en-US" i="1" dirty="0" smtClean="0">
                <a:latin typeface="Bookman Old Style" panose="02050604050505020204" pitchFamily="18" charset="0"/>
              </a:rPr>
              <a:t>)</a:t>
            </a:r>
            <a:r>
              <a:rPr lang="pt-BR" i="1" dirty="0" smtClean="0">
                <a:latin typeface="Bookman Old Style" panose="02050604050505020204" pitchFamily="18" charset="0"/>
              </a:rPr>
              <a:t>, M</a:t>
            </a:r>
            <a:r>
              <a:rPr lang="en-US" sz="1400" i="1" dirty="0" smtClean="0">
                <a:latin typeface="Bookman Old Style" panose="02050604050505020204" pitchFamily="18" charset="0"/>
              </a:rPr>
              <a:t>o(M)</a:t>
            </a:r>
            <a:r>
              <a:rPr lang="pt-BR" i="1" dirty="0" smtClean="0">
                <a:latin typeface="Bookman Old Style" panose="02050604050505020204" pitchFamily="18" charset="0"/>
              </a:rPr>
              <a:t>, ω(Peri.), Ω(Node)</a:t>
            </a:r>
            <a:r>
              <a:rPr lang="ru-RU" i="1" dirty="0" smtClean="0">
                <a:latin typeface="Bookman Old Style" panose="02050604050505020204" pitchFamily="18" charset="0"/>
              </a:rPr>
              <a:t>, </a:t>
            </a:r>
            <a:r>
              <a:rPr lang="ru-RU" dirty="0" smtClean="0">
                <a:latin typeface="Bookman Old Style" panose="02050604050505020204" pitchFamily="18" charset="0"/>
              </a:rPr>
              <a:t>заданные на некоторую начальную эпоху </a:t>
            </a:r>
            <a:r>
              <a:rPr lang="en-US" i="1" dirty="0" smtClean="0">
                <a:latin typeface="Bookman Old Style" panose="02050604050505020204" pitchFamily="18" charset="0"/>
              </a:rPr>
              <a:t>t</a:t>
            </a:r>
            <a:r>
              <a:rPr lang="en-US" sz="1400" i="1" dirty="0" smtClean="0">
                <a:latin typeface="Bookman Old Style" panose="02050604050505020204" pitchFamily="18" charset="0"/>
              </a:rPr>
              <a:t>o(Epoch)</a:t>
            </a:r>
            <a:r>
              <a:rPr lang="ru-RU" sz="1400" i="1" dirty="0" smtClean="0">
                <a:latin typeface="Bookman Old Style" panose="02050604050505020204" pitchFamily="18" charset="0"/>
              </a:rPr>
              <a:t>.</a:t>
            </a:r>
          </a:p>
          <a:p>
            <a:pPr marL="340614" indent="-285750">
              <a:buFont typeface="Arial" panose="020B0604020202020204" pitchFamily="34" charset="0"/>
              <a:buChar char="•"/>
            </a:pPr>
            <a:r>
              <a:rPr lang="ru-RU" dirty="0" smtClean="0">
                <a:latin typeface="Bookman Old Style" panose="02050604050505020204" pitchFamily="18" charset="0"/>
              </a:rPr>
              <a:t>Значение некоторых постоянных</a:t>
            </a:r>
            <a:r>
              <a:rPr lang="ru-RU" i="1" dirty="0" smtClean="0">
                <a:latin typeface="Bookman Old Style" panose="02050604050505020204" pitchFamily="18" charset="0"/>
              </a:rPr>
              <a:t>: </a:t>
            </a:r>
            <a:r>
              <a:rPr lang="en-US" i="1" dirty="0">
                <a:latin typeface="Bookman Old Style" panose="02050604050505020204" pitchFamily="18" charset="0"/>
              </a:rPr>
              <a:t>c = </a:t>
            </a:r>
            <a:r>
              <a:rPr lang="en-US" i="1" dirty="0" smtClean="0">
                <a:latin typeface="Bookman Old Style" panose="02050604050505020204" pitchFamily="18" charset="0"/>
              </a:rPr>
              <a:t>299792.458</a:t>
            </a:r>
            <a:r>
              <a:rPr lang="ru-RU" i="1" dirty="0" smtClean="0">
                <a:latin typeface="Bookman Old Style" panose="02050604050505020204" pitchFamily="18" charset="0"/>
              </a:rPr>
              <a:t> – </a:t>
            </a:r>
            <a:r>
              <a:rPr lang="ru-RU" dirty="0" smtClean="0">
                <a:latin typeface="Bookman Old Style" panose="02050604050505020204" pitchFamily="18" charset="0"/>
              </a:rPr>
              <a:t>скорость света </a:t>
            </a:r>
            <a:r>
              <a:rPr lang="en-US" i="1" dirty="0" smtClean="0">
                <a:latin typeface="Bookman Old Style" panose="02050604050505020204" pitchFamily="18" charset="0"/>
              </a:rPr>
              <a:t>, </a:t>
            </a:r>
            <a:r>
              <a:rPr lang="en-US" i="1" dirty="0">
                <a:latin typeface="Bookman Old Style" panose="02050604050505020204" pitchFamily="18" charset="0"/>
              </a:rPr>
              <a:t>µ = </a:t>
            </a:r>
            <a:r>
              <a:rPr lang="en-US" i="1" dirty="0" smtClean="0">
                <a:latin typeface="Bookman Old Style" panose="02050604050505020204" pitchFamily="18" charset="0"/>
              </a:rPr>
              <a:t>132712440041.939400</a:t>
            </a:r>
            <a:r>
              <a:rPr lang="ru-RU" i="1" dirty="0" smtClean="0">
                <a:latin typeface="Bookman Old Style" panose="02050604050505020204" pitchFamily="18" charset="0"/>
              </a:rPr>
              <a:t> –</a:t>
            </a:r>
            <a:r>
              <a:rPr lang="en-US" i="1" dirty="0" smtClean="0">
                <a:latin typeface="Bookman Old Style" panose="02050604050505020204" pitchFamily="18" charset="0"/>
              </a:rPr>
              <a:t> </a:t>
            </a:r>
            <a:r>
              <a:rPr lang="ru-RU" dirty="0" smtClean="0">
                <a:latin typeface="Bookman Old Style" panose="02050604050505020204" pitchFamily="18" charset="0"/>
              </a:rPr>
              <a:t>гравитационный параметр Солнца</a:t>
            </a:r>
            <a:r>
              <a:rPr lang="en-US" dirty="0" smtClean="0">
                <a:latin typeface="Bookman Old Style" panose="02050604050505020204" pitchFamily="18" charset="0"/>
              </a:rPr>
              <a:t> </a:t>
            </a:r>
            <a:r>
              <a:rPr lang="en-US" i="1" dirty="0">
                <a:latin typeface="Bookman Old Style" panose="02050604050505020204" pitchFamily="18" charset="0"/>
              </a:rPr>
              <a:t>, </a:t>
            </a:r>
            <a:r>
              <a:rPr lang="el-GR" i="1" dirty="0">
                <a:latin typeface="Bookman Old Style" panose="02050604050505020204" pitchFamily="18" charset="0"/>
              </a:rPr>
              <a:t>ε = </a:t>
            </a:r>
            <a:r>
              <a:rPr lang="el-GR" i="1" dirty="0" smtClean="0">
                <a:latin typeface="Bookman Old Style" panose="02050604050505020204" pitchFamily="18" charset="0"/>
              </a:rPr>
              <a:t>84381.448</a:t>
            </a:r>
            <a:r>
              <a:rPr lang="ru-RU" i="1" dirty="0" smtClean="0">
                <a:latin typeface="Bookman Old Style" panose="02050604050505020204" pitchFamily="18" charset="0"/>
              </a:rPr>
              <a:t>(секунды дуги) – </a:t>
            </a:r>
            <a:r>
              <a:rPr lang="ru-RU" dirty="0" smtClean="0">
                <a:latin typeface="Bookman Old Style" panose="02050604050505020204" pitchFamily="18" charset="0"/>
              </a:rPr>
              <a:t>наклон земного экватора к эклиптике</a:t>
            </a:r>
            <a:r>
              <a:rPr lang="en-US" i="1" dirty="0" smtClean="0">
                <a:latin typeface="Bookman Old Style" panose="02050604050505020204" pitchFamily="18" charset="0"/>
              </a:rPr>
              <a:t>, a</a:t>
            </a:r>
            <a:r>
              <a:rPr lang="ru-RU" sz="1400" i="1" dirty="0" smtClean="0">
                <a:latin typeface="Bookman Old Style" panose="02050604050505020204" pitchFamily="18" charset="0"/>
              </a:rPr>
              <a:t>о</a:t>
            </a:r>
            <a:r>
              <a:rPr lang="en-US" i="1" dirty="0" smtClean="0">
                <a:latin typeface="Bookman Old Style" panose="02050604050505020204" pitchFamily="18" charset="0"/>
              </a:rPr>
              <a:t> </a:t>
            </a:r>
            <a:r>
              <a:rPr lang="en-US" i="1" dirty="0">
                <a:latin typeface="Bookman Old Style" panose="02050604050505020204" pitchFamily="18" charset="0"/>
              </a:rPr>
              <a:t>= </a:t>
            </a:r>
            <a:r>
              <a:rPr lang="en-US" i="1" dirty="0" smtClean="0">
                <a:latin typeface="Bookman Old Style" panose="02050604050505020204" pitchFamily="18" charset="0"/>
              </a:rPr>
              <a:t>149597870.700</a:t>
            </a:r>
            <a:r>
              <a:rPr lang="ru-RU" i="1" dirty="0" smtClean="0">
                <a:latin typeface="Bookman Old Style" panose="02050604050505020204" pitchFamily="18" charset="0"/>
              </a:rPr>
              <a:t> – </a:t>
            </a:r>
            <a:r>
              <a:rPr lang="ru-RU" dirty="0" smtClean="0">
                <a:latin typeface="Bookman Old Style" panose="02050604050505020204" pitchFamily="18" charset="0"/>
              </a:rPr>
              <a:t>астрономическая единица</a:t>
            </a:r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i="1" dirty="0" smtClean="0"/>
              <a:t>Необходимые данные</a:t>
            </a:r>
            <a:endParaRPr lang="ru-RU" i="1" dirty="0"/>
          </a:p>
        </p:txBody>
      </p:sp>
      <p:sp>
        <p:nvSpPr>
          <p:cNvPr id="7" name="Объект 4"/>
          <p:cNvSpPr>
            <a:spLocks noGrp="1"/>
          </p:cNvSpPr>
          <p:nvPr>
            <p:ph sz="half" idx="2"/>
          </p:nvPr>
        </p:nvSpPr>
        <p:spPr>
          <a:xfrm>
            <a:off x="481422" y="4653136"/>
            <a:ext cx="8015808" cy="705892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ru-RU" sz="1800" i="1" dirty="0" smtClean="0">
                <a:latin typeface="Bookman Old Style" panose="02050604050505020204" pitchFamily="18" charset="0"/>
              </a:rPr>
              <a:t>Пример ввода данных для планеты (1)</a:t>
            </a:r>
            <a:r>
              <a:rPr lang="en-US" sz="1800" i="1" dirty="0" smtClean="0">
                <a:latin typeface="Bookman Old Style" panose="02050604050505020204" pitchFamily="18" charset="0"/>
              </a:rPr>
              <a:t>Ceres</a:t>
            </a:r>
            <a:endParaRPr lang="ru-RU" sz="1800" i="1" dirty="0" smtClean="0">
              <a:latin typeface="Bookman Old Style" panose="02050604050505020204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5099661"/>
            <a:ext cx="7832762" cy="871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509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683568" y="260648"/>
            <a:ext cx="7772400" cy="609600"/>
          </a:xfrm>
        </p:spPr>
        <p:txBody>
          <a:bodyPr/>
          <a:lstStyle/>
          <a:p>
            <a:r>
              <a:rPr lang="ru-RU" i="1" dirty="0" smtClean="0"/>
              <a:t>Как находится эфемерида на момент </a:t>
            </a:r>
            <a:r>
              <a:rPr lang="en-US" i="1" dirty="0" smtClean="0"/>
              <a:t>T</a:t>
            </a:r>
            <a:endParaRPr lang="ru-RU" i="1" dirty="0"/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>
          <a:xfrm>
            <a:off x="467544" y="1484784"/>
            <a:ext cx="8352928" cy="4968552"/>
          </a:xfrm>
        </p:spPr>
        <p:txBody>
          <a:bodyPr>
            <a:normAutofit fontScale="92500" lnSpcReduction="20000"/>
          </a:bodyPr>
          <a:lstStyle/>
          <a:p>
            <a:pPr marL="68580" indent="0" algn="l">
              <a:buNone/>
            </a:pPr>
            <a:r>
              <a:rPr lang="ru-RU" dirty="0" smtClean="0">
                <a:latin typeface="Bookman Old Style" panose="02050604050505020204" pitchFamily="18" charset="0"/>
              </a:rPr>
              <a:t>Эфемерида находится в результате следующей последовательности действий:</a:t>
            </a:r>
          </a:p>
          <a:p>
            <a:pPr marL="525780" indent="-457200" algn="l">
              <a:buFont typeface="+mj-lt"/>
              <a:buAutoNum type="arabicPeriod"/>
            </a:pPr>
            <a:r>
              <a:rPr lang="ru-RU" dirty="0" smtClean="0">
                <a:latin typeface="Bookman Old Style" panose="02050604050505020204" pitchFamily="18" charset="0"/>
              </a:rPr>
              <a:t>По элементам Кеплеровой орбиты находится средняя аномалия</a:t>
            </a:r>
            <a:r>
              <a:rPr lang="en-US" dirty="0" smtClean="0">
                <a:latin typeface="Bookman Old Style" panose="02050604050505020204" pitchFamily="18" charset="0"/>
              </a:rPr>
              <a:t>, </a:t>
            </a:r>
            <a:r>
              <a:rPr lang="ru-RU" dirty="0" smtClean="0">
                <a:latin typeface="Bookman Old Style" panose="02050604050505020204" pitchFamily="18" charset="0"/>
              </a:rPr>
              <a:t>а через уравнение Кеплера – </a:t>
            </a:r>
            <a:r>
              <a:rPr lang="ru-RU" dirty="0" smtClean="0">
                <a:latin typeface="Bookman Old Style" panose="02050604050505020204" pitchFamily="18" charset="0"/>
              </a:rPr>
              <a:t>эксцентрическая </a:t>
            </a:r>
            <a:r>
              <a:rPr lang="ru-RU" dirty="0" smtClean="0">
                <a:latin typeface="Bookman Old Style" panose="02050604050505020204" pitchFamily="18" charset="0"/>
              </a:rPr>
              <a:t>аномалия.</a:t>
            </a:r>
          </a:p>
          <a:p>
            <a:pPr marL="525780" indent="-457200" algn="l">
              <a:buFont typeface="+mj-lt"/>
              <a:buAutoNum type="arabicPeriod"/>
            </a:pPr>
            <a:r>
              <a:rPr lang="ru-RU" dirty="0" smtClean="0">
                <a:latin typeface="Bookman Old Style" panose="02050604050505020204" pitchFamily="18" charset="0"/>
              </a:rPr>
              <a:t>Находим прямоугольные гелиоцентрические эклиптические координаты планеты</a:t>
            </a:r>
          </a:p>
          <a:p>
            <a:pPr marL="525780" indent="-457200" algn="l">
              <a:buFont typeface="+mj-lt"/>
              <a:buAutoNum type="arabicPeriod"/>
            </a:pPr>
            <a:r>
              <a:rPr lang="ru-RU" dirty="0" smtClean="0">
                <a:latin typeface="Bookman Old Style" panose="02050604050505020204" pitchFamily="18" charset="0"/>
              </a:rPr>
              <a:t>Вычисляем гелиоцентрические экваториальные координаты планеты</a:t>
            </a:r>
          </a:p>
          <a:p>
            <a:pPr marL="525780" indent="-457200" algn="l">
              <a:buFont typeface="+mj-lt"/>
              <a:buAutoNum type="arabicPeriod"/>
            </a:pPr>
            <a:r>
              <a:rPr lang="ru-RU" dirty="0" smtClean="0">
                <a:latin typeface="Bookman Old Style" panose="02050604050505020204" pitchFamily="18" charset="0"/>
              </a:rPr>
              <a:t>Находим гелиоцентрические прямоугольные координаты Земли</a:t>
            </a:r>
          </a:p>
          <a:p>
            <a:pPr marL="525780" indent="-457200" algn="l">
              <a:buFont typeface="+mj-lt"/>
              <a:buAutoNum type="arabicPeriod"/>
            </a:pPr>
            <a:r>
              <a:rPr lang="ru-RU" dirty="0" smtClean="0">
                <a:latin typeface="Bookman Old Style" panose="02050604050505020204" pitchFamily="18" charset="0"/>
              </a:rPr>
              <a:t>Вычисляем геоцентрические координаты тела сложением векторов.</a:t>
            </a:r>
          </a:p>
          <a:p>
            <a:pPr marL="525780" indent="-457200" algn="l">
              <a:buFont typeface="+mj-lt"/>
              <a:buAutoNum type="arabicPeriod"/>
            </a:pPr>
            <a:r>
              <a:rPr lang="ru-RU" dirty="0" smtClean="0">
                <a:latin typeface="Bookman Old Style" panose="02050604050505020204" pitchFamily="18" charset="0"/>
              </a:rPr>
              <a:t>Выполняем заключительные вычисления угловых экваториальных координат планеты </a:t>
            </a:r>
            <a:r>
              <a:rPr lang="el-GR" dirty="0">
                <a:latin typeface="Bookman Old Style" panose="02050604050505020204" pitchFamily="18" charset="0"/>
              </a:rPr>
              <a:t>α, </a:t>
            </a:r>
            <a:r>
              <a:rPr lang="el-GR" dirty="0" smtClean="0">
                <a:latin typeface="Bookman Old Style" panose="02050604050505020204" pitchFamily="18" charset="0"/>
              </a:rPr>
              <a:t>δ</a:t>
            </a:r>
            <a:endParaRPr lang="ru-RU" dirty="0" smtClean="0">
              <a:latin typeface="Bookman Old Style" panose="02050604050505020204" pitchFamily="18" charset="0"/>
            </a:endParaRPr>
          </a:p>
          <a:p>
            <a:pPr marL="525780" indent="-457200" algn="l">
              <a:buFont typeface="+mj-lt"/>
              <a:buAutoNum type="arabicPeriod"/>
            </a:pPr>
            <a:r>
              <a:rPr lang="ru-RU" dirty="0" smtClean="0">
                <a:latin typeface="Bookman Old Style" panose="02050604050505020204" pitchFamily="18" charset="0"/>
              </a:rPr>
              <a:t>В заключение необходимо выразить полученное значение прямого восхождения планеты в часах, минутах и секундах времени, а склонение в градусах, минутах и секундах дуги</a:t>
            </a:r>
          </a:p>
          <a:p>
            <a:pPr algn="l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5734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бъект 4"/>
          <p:cNvSpPr>
            <a:spLocks noGrp="1"/>
          </p:cNvSpPr>
          <p:nvPr>
            <p:ph sz="half" idx="1"/>
          </p:nvPr>
        </p:nvSpPr>
        <p:spPr>
          <a:xfrm>
            <a:off x="467544" y="1052736"/>
            <a:ext cx="8136904" cy="5184576"/>
          </a:xfrm>
        </p:spPr>
        <p:txBody>
          <a:bodyPr numCol="2" spcCol="360000"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sz="1900" dirty="0" smtClean="0">
                <a:latin typeface="Bookman Old Style" panose="02050604050505020204" pitchFamily="18" charset="0"/>
              </a:rPr>
              <a:t>Информация о </a:t>
            </a:r>
            <a:r>
              <a:rPr lang="ru-RU" sz="1900" dirty="0" smtClean="0">
                <a:latin typeface="Bookman Old Style" panose="02050604050505020204" pitchFamily="18" charset="0"/>
              </a:rPr>
              <a:t>Кеплеровой  </a:t>
            </a:r>
            <a:r>
              <a:rPr lang="ru-RU" sz="1900" dirty="0" smtClean="0">
                <a:latin typeface="Bookman Old Style" panose="02050604050505020204" pitchFamily="18" charset="0"/>
              </a:rPr>
              <a:t>орбите малого тела берется на сайте </a:t>
            </a:r>
            <a:r>
              <a:rPr lang="en-US" sz="1900" dirty="0">
                <a:latin typeface="Bookman Old Style" panose="02050604050505020204" pitchFamily="18" charset="0"/>
                <a:hlinkClick r:id="rId2"/>
              </a:rPr>
              <a:t>https://</a:t>
            </a:r>
            <a:r>
              <a:rPr lang="en-US" sz="1900" dirty="0" smtClean="0">
                <a:latin typeface="Bookman Old Style" panose="02050604050505020204" pitchFamily="18" charset="0"/>
                <a:hlinkClick r:id="rId2"/>
              </a:rPr>
              <a:t>minorplanetcenter.net/iau/MPCORB/MPCORB.DAT</a:t>
            </a:r>
            <a:endParaRPr lang="ru-RU" sz="1900" dirty="0" smtClean="0">
              <a:latin typeface="Bookman Old Style" panose="020506040505050202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ru-RU" sz="1900" dirty="0" smtClean="0">
              <a:latin typeface="Bookman Old Style" panose="020506040505050202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sz="1900" dirty="0" smtClean="0">
                <a:latin typeface="Bookman Old Style" panose="02050604050505020204" pitchFamily="18" charset="0"/>
              </a:rPr>
              <a:t>С данных сайта в текстовой файл</a:t>
            </a:r>
            <a:r>
              <a:rPr lang="en-US" sz="1900" dirty="0" smtClean="0">
                <a:latin typeface="Bookman Old Style" panose="02050604050505020204" pitchFamily="18" charset="0"/>
              </a:rPr>
              <a:t> input.txt </a:t>
            </a:r>
            <a:r>
              <a:rPr lang="ru-RU" sz="1900" dirty="0" smtClean="0">
                <a:latin typeface="Bookman Old Style" panose="02050604050505020204" pitchFamily="18" charset="0"/>
              </a:rPr>
              <a:t>копируются элементы </a:t>
            </a:r>
            <a:r>
              <a:rPr lang="ru-RU" sz="1900" dirty="0" err="1" smtClean="0">
                <a:latin typeface="Bookman Old Style" panose="02050604050505020204" pitchFamily="18" charset="0"/>
              </a:rPr>
              <a:t>кеплеровой</a:t>
            </a:r>
            <a:r>
              <a:rPr lang="ru-RU" sz="1900" dirty="0" smtClean="0">
                <a:latin typeface="Bookman Old Style" panose="02050604050505020204" pitchFamily="18" charset="0"/>
              </a:rPr>
              <a:t> орбиты тела (в файле изначально стоят названия элементов. После знака равно через пробел нужно ввести значения</a:t>
            </a:r>
            <a:r>
              <a:rPr lang="ru-RU" sz="1900" dirty="0" smtClean="0">
                <a:latin typeface="Bookman Old Style" panose="02050604050505020204" pitchFamily="18" charset="0"/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endParaRPr lang="ru-RU" sz="1900" dirty="0">
              <a:latin typeface="Bookman Old Style" panose="020506040505050202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ru-RU" sz="1900" dirty="0" smtClean="0">
              <a:latin typeface="Bookman Old Style" panose="020506040505050202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ru-RU" sz="1900" dirty="0" smtClean="0">
              <a:latin typeface="Bookman Old Style" panose="020506040505050202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ru-RU" sz="1900" dirty="0" smtClean="0">
              <a:latin typeface="Bookman Old Style" panose="020506040505050202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ru-RU" sz="1900" dirty="0" smtClean="0">
              <a:latin typeface="Bookman Old Style" panose="020506040505050202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sz="1900" dirty="0" smtClean="0">
                <a:latin typeface="Bookman Old Style" panose="02050604050505020204" pitchFamily="18" charset="0"/>
              </a:rPr>
              <a:t>В конце файла ввести дату расчёта эфемериды в формате</a:t>
            </a:r>
            <a:r>
              <a:rPr lang="en-US" sz="1900" dirty="0" smtClean="0">
                <a:latin typeface="Bookman Old Style" panose="02050604050505020204" pitchFamily="18" charset="0"/>
              </a:rPr>
              <a:t>:</a:t>
            </a:r>
            <a:r>
              <a:rPr lang="ru-RU" sz="1900" dirty="0">
                <a:latin typeface="Bookman Old Style" panose="02050604050505020204" pitchFamily="18" charset="0"/>
              </a:rPr>
              <a:t> </a:t>
            </a:r>
            <a:r>
              <a:rPr lang="ru-RU" sz="1900" dirty="0" smtClean="0">
                <a:latin typeface="Bookman Old Style" panose="02050604050505020204" pitchFamily="18" charset="0"/>
              </a:rPr>
              <a:t>год месяц день (без незначащих нулей)</a:t>
            </a:r>
            <a:r>
              <a:rPr lang="en-US" sz="1900" dirty="0" smtClean="0">
                <a:latin typeface="Bookman Old Style" panose="02050604050505020204" pitchFamily="18" charset="0"/>
              </a:rPr>
              <a:t>. </a:t>
            </a:r>
            <a:r>
              <a:rPr lang="ru-RU" sz="1900" dirty="0" smtClean="0">
                <a:latin typeface="Bookman Old Style" panose="02050604050505020204" pitchFamily="18" charset="0"/>
              </a:rPr>
              <a:t>Пример правильного ввода находится в файле</a:t>
            </a:r>
            <a:r>
              <a:rPr lang="en-US" sz="1900" dirty="0" smtClean="0">
                <a:latin typeface="Bookman Old Style" panose="02050604050505020204" pitchFamily="18" charset="0"/>
              </a:rPr>
              <a:t> </a:t>
            </a:r>
            <a:r>
              <a:rPr lang="en-US" sz="1900" dirty="0" smtClean="0">
                <a:latin typeface="Bookman Old Style" panose="02050604050505020204" pitchFamily="18" charset="0"/>
              </a:rPr>
              <a:t>test.txt</a:t>
            </a:r>
            <a:endParaRPr lang="ru-RU" sz="1900" dirty="0" smtClean="0">
              <a:latin typeface="Bookman Old Style" panose="020506040505050202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1900" dirty="0" smtClean="0">
              <a:latin typeface="Bookman Old Style" panose="020506040505050202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sz="1900" dirty="0" smtClean="0">
                <a:latin typeface="Bookman Old Style" panose="02050604050505020204" pitchFamily="18" charset="0"/>
              </a:rPr>
              <a:t>Запустить программу. В качестве вывода в файле</a:t>
            </a:r>
            <a:r>
              <a:rPr lang="en-US" sz="1900" dirty="0" smtClean="0">
                <a:latin typeface="Bookman Old Style" panose="02050604050505020204" pitchFamily="18" charset="0"/>
              </a:rPr>
              <a:t> output.txt</a:t>
            </a:r>
            <a:r>
              <a:rPr lang="ru-RU" sz="1900" dirty="0" smtClean="0">
                <a:latin typeface="Bookman Old Style" panose="02050604050505020204" pitchFamily="18" charset="0"/>
              </a:rPr>
              <a:t> находятся угловые экваториальные координаты </a:t>
            </a:r>
            <a:r>
              <a:rPr lang="ru-RU" sz="1900" dirty="0">
                <a:latin typeface="Bookman Old Style" panose="02050604050505020204" pitchFamily="18" charset="0"/>
              </a:rPr>
              <a:t>планеты </a:t>
            </a:r>
            <a:r>
              <a:rPr lang="el-GR" sz="1900" dirty="0">
                <a:latin typeface="Bookman Old Style" panose="02050604050505020204" pitchFamily="18" charset="0"/>
              </a:rPr>
              <a:t>α, </a:t>
            </a:r>
            <a:r>
              <a:rPr lang="el-GR" sz="1900" dirty="0" smtClean="0">
                <a:latin typeface="Bookman Old Style" panose="02050604050505020204" pitchFamily="18" charset="0"/>
              </a:rPr>
              <a:t>δ</a:t>
            </a:r>
            <a:r>
              <a:rPr lang="ru-RU" sz="1900" dirty="0" smtClean="0">
                <a:latin typeface="Bookman Old Style" panose="02050604050505020204" pitchFamily="18" charset="0"/>
              </a:rPr>
              <a:t>.</a:t>
            </a:r>
            <a:r>
              <a:rPr lang="ru-RU" sz="1900" dirty="0">
                <a:latin typeface="Bookman Old Style" panose="02050604050505020204" pitchFamily="18" charset="0"/>
              </a:rPr>
              <a:t> </a:t>
            </a:r>
            <a:r>
              <a:rPr lang="ru-RU" sz="1900" dirty="0" smtClean="0">
                <a:latin typeface="Bookman Old Style" panose="02050604050505020204" pitchFamily="18" charset="0"/>
              </a:rPr>
              <a:t>Значение </a:t>
            </a:r>
            <a:r>
              <a:rPr lang="ru-RU" sz="1900" dirty="0">
                <a:latin typeface="Bookman Old Style" panose="02050604050505020204" pitchFamily="18" charset="0"/>
              </a:rPr>
              <a:t>прямого восхождения планеты в часах, минутах и секундах времени, а склонение в градусах, минутах и секундах дуги</a:t>
            </a:r>
          </a:p>
          <a:p>
            <a:pPr marL="457200" indent="-457200">
              <a:buFont typeface="+mj-lt"/>
              <a:buAutoNum type="arabicPeriod"/>
            </a:pPr>
            <a:endParaRPr lang="ru-RU" sz="1800" dirty="0" smtClean="0">
              <a:latin typeface="Bookman Old Style" panose="02050604050505020204" pitchFamily="18" charset="0"/>
            </a:endParaRPr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467544" y="162416"/>
            <a:ext cx="8229600" cy="534894"/>
          </a:xfrm>
        </p:spPr>
        <p:txBody>
          <a:bodyPr/>
          <a:lstStyle/>
          <a:p>
            <a:r>
              <a:rPr lang="ru-RU" i="1" dirty="0" smtClean="0"/>
              <a:t>Как запустить программу</a:t>
            </a:r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258483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sz="half" idx="1"/>
          </p:nvPr>
        </p:nvSpPr>
        <p:spPr>
          <a:xfrm>
            <a:off x="4572000" y="1412776"/>
            <a:ext cx="4248472" cy="4721696"/>
          </a:xfrm>
        </p:spPr>
        <p:txBody>
          <a:bodyPr>
            <a:normAutofit fontScale="55000" lnSpcReduction="20000"/>
          </a:bodyPr>
          <a:lstStyle/>
          <a:p>
            <a:pPr marL="457200" indent="-457200">
              <a:buAutoNum type="arabicPeriod"/>
            </a:pPr>
            <a:r>
              <a:rPr lang="ru-RU" sz="3300" dirty="0" smtClean="0">
                <a:latin typeface="Bookman Old Style" panose="02050604050505020204" pitchFamily="18" charset="0"/>
              </a:rPr>
              <a:t>Программа вычисляет эфемериду с точностью до одного дня</a:t>
            </a:r>
          </a:p>
          <a:p>
            <a:pPr marL="457200" indent="-457200">
              <a:buAutoNum type="arabicPeriod"/>
            </a:pPr>
            <a:r>
              <a:rPr lang="ru-RU" sz="3300" dirty="0" smtClean="0">
                <a:latin typeface="Bookman Old Style" panose="02050604050505020204" pitchFamily="18" charset="0"/>
              </a:rPr>
              <a:t>Расстояние от Земли до солнца относительно скорости света считаем пренебрежимо малым (координаты планеты и Земли относительно Солнца вычисляются на одно и тоже время)</a:t>
            </a:r>
          </a:p>
          <a:p>
            <a:pPr marL="457200" indent="-457200">
              <a:buAutoNum type="arabicPeriod"/>
            </a:pPr>
            <a:r>
              <a:rPr lang="ru-RU" sz="3300" dirty="0" smtClean="0">
                <a:latin typeface="Bookman Old Style" panose="02050604050505020204" pitchFamily="18" charset="0"/>
              </a:rPr>
              <a:t>Координаты Земли считаются также, как и координаты малой </a:t>
            </a:r>
            <a:r>
              <a:rPr lang="ru-RU" sz="3300" dirty="0" smtClean="0">
                <a:latin typeface="Bookman Old Style" panose="02050604050505020204" pitchFamily="18" charset="0"/>
              </a:rPr>
              <a:t>планеты (но </a:t>
            </a:r>
            <a:r>
              <a:rPr lang="ru-RU" sz="3300" dirty="0" smtClean="0">
                <a:latin typeface="Bookman Old Style" panose="02050604050505020204" pitchFamily="18" charset="0"/>
              </a:rPr>
              <a:t>характеристики </a:t>
            </a:r>
            <a:r>
              <a:rPr lang="ru-RU" sz="3300" dirty="0">
                <a:latin typeface="Bookman Old Style" panose="02050604050505020204" pitchFamily="18" charset="0"/>
              </a:rPr>
              <a:t>К</a:t>
            </a:r>
            <a:r>
              <a:rPr lang="ru-RU" sz="3300" dirty="0" smtClean="0">
                <a:latin typeface="Bookman Old Style" panose="02050604050505020204" pitchFamily="18" charset="0"/>
              </a:rPr>
              <a:t>еплеровой </a:t>
            </a:r>
            <a:r>
              <a:rPr lang="ru-RU" sz="3300" dirty="0" smtClean="0">
                <a:latin typeface="Bookman Old Style" panose="02050604050505020204" pitchFamily="18" charset="0"/>
              </a:rPr>
              <a:t>орбиты земли считаются </a:t>
            </a:r>
            <a:r>
              <a:rPr lang="ru-RU" sz="3300" dirty="0" err="1" smtClean="0">
                <a:latin typeface="Bookman Old Style" panose="02050604050505020204" pitchFamily="18" charset="0"/>
              </a:rPr>
              <a:t>параметрически</a:t>
            </a:r>
            <a:r>
              <a:rPr lang="ru-RU" sz="3300" dirty="0" smtClean="0">
                <a:latin typeface="Bookman Old Style" panose="02050604050505020204" pitchFamily="18" charset="0"/>
              </a:rPr>
              <a:t> </a:t>
            </a:r>
            <a:r>
              <a:rPr lang="ru-RU" sz="3300" dirty="0" smtClean="0">
                <a:latin typeface="Bookman Old Style" panose="02050604050505020204" pitchFamily="18" charset="0"/>
              </a:rPr>
              <a:t>от времени</a:t>
            </a:r>
            <a:r>
              <a:rPr lang="ru-RU" sz="3300" dirty="0" smtClean="0">
                <a:latin typeface="Bookman Old Style" panose="02050604050505020204" pitchFamily="18" charset="0"/>
              </a:rPr>
              <a:t>)</a:t>
            </a:r>
          </a:p>
          <a:p>
            <a:pPr marL="457200" indent="-457200">
              <a:buFontTx/>
              <a:buAutoNum type="arabicPeriod"/>
            </a:pPr>
            <a:r>
              <a:rPr lang="ru-RU" sz="3300" dirty="0" smtClean="0">
                <a:latin typeface="Bookman Old Style" panose="02050604050505020204" pitchFamily="18" charset="0"/>
              </a:rPr>
              <a:t>Для </a:t>
            </a:r>
            <a:r>
              <a:rPr lang="ru-RU" sz="3300" dirty="0">
                <a:latin typeface="Bookman Old Style" panose="02050604050505020204" pitchFamily="18" charset="0"/>
              </a:rPr>
              <a:t>расчета времен все даты переводятся в Юлианское времяисчисление.</a:t>
            </a:r>
          </a:p>
          <a:p>
            <a:pPr marL="457200" indent="-457200">
              <a:buFont typeface="+mj-lt"/>
              <a:buAutoNum type="arabicPeriod"/>
            </a:pPr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Комментарии к вычислениям</a:t>
            </a:r>
            <a:endParaRPr lang="ru-RU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700808"/>
            <a:ext cx="3906714" cy="39067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7856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665682" y="5446893"/>
            <a:ext cx="7702624" cy="1149894"/>
          </a:xfrm>
        </p:spPr>
        <p:txBody>
          <a:bodyPr>
            <a:normAutofit/>
          </a:bodyPr>
          <a:lstStyle/>
          <a:p>
            <a:r>
              <a:rPr lang="ru-RU" sz="2000" dirty="0" smtClean="0">
                <a:latin typeface="Bookman Old Style" panose="02050604050505020204" pitchFamily="18" charset="0"/>
              </a:rPr>
              <a:t>Как мы видим, погрешность составляет меньше половины градуса. При этом мы не знаем, с какими пренебрежениями выполнялось вычисление на сайте.</a:t>
            </a:r>
            <a:endParaRPr lang="ru-RU" sz="2000" dirty="0">
              <a:latin typeface="Bookman Old Style" panose="02050604050505020204" pitchFamily="18" charset="0"/>
            </a:endParaRPr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i="1" dirty="0" smtClean="0"/>
              <a:t>Полученные результаты</a:t>
            </a:r>
            <a:endParaRPr lang="ru-RU" i="1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4376" y="4732960"/>
            <a:ext cx="5153025" cy="3238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71499" y="4217777"/>
            <a:ext cx="5153025" cy="67710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ru-RU" sz="2000" i="1" dirty="0" smtClean="0">
                <a:latin typeface="Bookman Old Style" panose="02050604050505020204" pitchFamily="18" charset="0"/>
              </a:rPr>
              <a:t>Результаты с сайта</a:t>
            </a:r>
          </a:p>
          <a:p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5649" y="3429000"/>
            <a:ext cx="3753887" cy="70661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50915" y="2843633"/>
            <a:ext cx="51358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i="1" dirty="0" smtClean="0">
                <a:latin typeface="Bookman Old Style" panose="02050604050505020204" pitchFamily="18" charset="0"/>
              </a:rPr>
              <a:t>Результаты Работы программы</a:t>
            </a:r>
            <a:endParaRPr lang="ru-RU" sz="2000" i="1" dirty="0">
              <a:latin typeface="Bookman Old Style" panose="02050604050505020204" pitchFamily="18" charset="0"/>
            </a:endParaRPr>
          </a:p>
        </p:txBody>
      </p:sp>
      <p:sp>
        <p:nvSpPr>
          <p:cNvPr id="10" name="Текст 1"/>
          <p:cNvSpPr txBox="1">
            <a:spLocks/>
          </p:cNvSpPr>
          <p:nvPr/>
        </p:nvSpPr>
        <p:spPr>
          <a:xfrm>
            <a:off x="561281" y="4135614"/>
            <a:ext cx="7702624" cy="2736304"/>
          </a:xfrm>
          <a:prstGeom prst="rect">
            <a:avLst/>
          </a:prstGeom>
        </p:spPr>
        <p:txBody>
          <a:bodyPr vert="horz" rtlCol="0">
            <a:normAutofit/>
          </a:bodyPr>
          <a:lstStyle>
            <a:lvl1pPr marL="54864" indent="0" algn="l" rtl="0" eaLnBrk="1" latinLnBrk="0" hangingPunct="1">
              <a:spcBef>
                <a:spcPts val="700"/>
              </a:spcBef>
              <a:buSzPct val="95000"/>
              <a:buFont typeface="Wingdings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740664" indent="-28575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996696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 marL="1261872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3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4pPr>
            <a:lvl5pPr marL="14813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endParaRPr lang="ru-RU" sz="2400" dirty="0">
              <a:latin typeface="Bookman Old Style" panose="02050604050505020204" pitchFamily="18" charset="0"/>
            </a:endParaRPr>
          </a:p>
        </p:txBody>
      </p:sp>
      <p:sp>
        <p:nvSpPr>
          <p:cNvPr id="12" name="Текст 1"/>
          <p:cNvSpPr txBox="1">
            <a:spLocks/>
          </p:cNvSpPr>
          <p:nvPr/>
        </p:nvSpPr>
        <p:spPr>
          <a:xfrm>
            <a:off x="467544" y="1701492"/>
            <a:ext cx="7920880" cy="1223452"/>
          </a:xfrm>
          <a:prstGeom prst="rect">
            <a:avLst/>
          </a:prstGeom>
        </p:spPr>
        <p:txBody>
          <a:bodyPr vert="horz" rtlCol="0">
            <a:normAutofit/>
          </a:bodyPr>
          <a:lstStyle>
            <a:lvl1pPr marL="54864" indent="0" algn="l" rtl="0" eaLnBrk="1" latinLnBrk="0" hangingPunct="1">
              <a:spcBef>
                <a:spcPts val="700"/>
              </a:spcBef>
              <a:buSzPct val="95000"/>
              <a:buFont typeface="Wingdings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740664" indent="-28575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996696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 marL="1261872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3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4pPr>
            <a:lvl5pPr marL="14813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ru-RU" dirty="0" smtClean="0">
                <a:latin typeface="Bookman Old Style" panose="02050604050505020204" pitchFamily="18" charset="0"/>
              </a:rPr>
              <a:t>Выполним вычисление эфемериды (1)</a:t>
            </a:r>
            <a:r>
              <a:rPr lang="en-US" dirty="0" smtClean="0">
                <a:latin typeface="Bookman Old Style" panose="02050604050505020204" pitchFamily="18" charset="0"/>
              </a:rPr>
              <a:t>Ceres</a:t>
            </a:r>
            <a:r>
              <a:rPr lang="ru-RU" dirty="0" smtClean="0">
                <a:latin typeface="Bookman Old Style" panose="02050604050505020204" pitchFamily="18" charset="0"/>
              </a:rPr>
              <a:t> на 3 Мая 2020 года и сравним результаты с сайта</a:t>
            </a:r>
          </a:p>
          <a:p>
            <a:r>
              <a:rPr lang="en-US" dirty="0" smtClean="0">
                <a:latin typeface="Bookman Old Style" panose="02050604050505020204" pitchFamily="18" charset="0"/>
                <a:hlinkClick r:id="rId4"/>
              </a:rPr>
              <a:t>https://in-the-sky.org/ephemeris.php</a:t>
            </a:r>
            <a:endParaRPr lang="ru-RU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948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7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395536" y="1676400"/>
            <a:ext cx="4248472" cy="4416896"/>
          </a:xfrm>
        </p:spPr>
        <p:txBody>
          <a:bodyPr>
            <a:noAutofit/>
          </a:bodyPr>
          <a:lstStyle/>
          <a:p>
            <a:r>
              <a:rPr lang="ru-RU" sz="2100" dirty="0" smtClean="0">
                <a:latin typeface="Bookman Old Style" panose="02050604050505020204" pitchFamily="18" charset="0"/>
              </a:rPr>
              <a:t>Вычисление эфемерид требует множество данных, это очень долгий и трудоёмкий процесс, однако применение полученных нами значений довольно широко. Эфемериды необходимы </a:t>
            </a:r>
            <a:r>
              <a:rPr lang="ru-RU" sz="2100" dirty="0">
                <a:latin typeface="Bookman Old Style" panose="02050604050505020204" pitchFamily="18" charset="0"/>
              </a:rPr>
              <a:t>для решения </a:t>
            </a:r>
            <a:r>
              <a:rPr lang="ru-RU" sz="2100" dirty="0" smtClean="0">
                <a:latin typeface="Bookman Old Style" panose="02050604050505020204" pitchFamily="18" charset="0"/>
              </a:rPr>
              <a:t>круга </a:t>
            </a:r>
            <a:r>
              <a:rPr lang="ru-RU" sz="2100" dirty="0">
                <a:latin typeface="Bookman Old Style" panose="02050604050505020204" pitchFamily="18" charset="0"/>
              </a:rPr>
              <a:t>задач исследования динамики Солнечной системы, а также для планирования и проведения космических миссий.</a:t>
            </a:r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i="1" dirty="0" smtClean="0"/>
              <a:t>Заключение</a:t>
            </a:r>
            <a:endParaRPr lang="ru-RU" i="1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0804" y="2636912"/>
            <a:ext cx="4242587" cy="2651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12732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yTemplate_10290551">
  <a:themeElements>
    <a:clrScheme name="Custom 57">
      <a:dk1>
        <a:srgbClr val="262140"/>
      </a:dk1>
      <a:lt1>
        <a:srgbClr val="FFFFFF"/>
      </a:lt1>
      <a:dk2>
        <a:srgbClr val="3A3363"/>
      </a:dk2>
      <a:lt2>
        <a:srgbClr val="FFFFFF"/>
      </a:lt2>
      <a:accent1>
        <a:srgbClr val="F3D569"/>
      </a:accent1>
      <a:accent2>
        <a:srgbClr val="7DC6F3"/>
      </a:accent2>
      <a:accent3>
        <a:srgbClr val="F3D569"/>
      </a:accent3>
      <a:accent4>
        <a:srgbClr val="2F4B83"/>
      </a:accent4>
      <a:accent5>
        <a:srgbClr val="13C4D7"/>
      </a:accent5>
      <a:accent6>
        <a:srgbClr val="07AD85"/>
      </a:accent6>
      <a:hlink>
        <a:srgbClr val="ECBE18"/>
      </a:hlink>
      <a:folHlink>
        <a:srgbClr val="ECBE18"/>
      </a:folHlink>
    </a:clrScheme>
    <a:fontScheme name="Custom 33">
      <a:majorFont>
        <a:latin typeface="Microsoft Sans Serif"/>
        <a:ea typeface=""/>
        <a:cs typeface=""/>
      </a:majorFont>
      <a:minorFont>
        <a:latin typeface="Calibri"/>
        <a:ea typeface=""/>
        <a:cs typeface="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53000"/>
                <a:satMod val="200000"/>
              </a:schemeClr>
              <a:schemeClr val="phClr">
                <a:tint val="78000"/>
                <a:satMod val="230000"/>
              </a:schemeClr>
            </a:duotone>
          </a:blip>
          <a:tile tx="0" ty="0" sx="90000" sy="90000" flip="none" algn="t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_35087604_TF10290551.potx" id="{85DCBA97-30D9-4C38-A60A-93B33BE66A63}" vid="{F030C81A-4155-46F2-B619-2B86FC193023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BCF6E7E-493F-47E1-8622-B87CB797AAC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C4F8C5F-3299-40B6-8D2E-B3BC119A914D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schemas.microsoft.com/office/infopath/2007/PartnerControls"/>
    <ds:schemaRef ds:uri="71af3243-3dd4-4a8d-8c0d-dd76da1f02a5"/>
    <ds:schemaRef ds:uri="http://purl.org/dc/terms/"/>
    <ds:schemaRef ds:uri="http://schemas.openxmlformats.org/package/2006/metadata/core-properties"/>
    <ds:schemaRef ds:uri="16c05727-aa75-4e4a-9b5f-8a80a116589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15B2BAE-C6CF-4188-9933-F1A818150DA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myTemplate_10290551</Template>
  <TotalTime>0</TotalTime>
  <Words>585</Words>
  <Application>Microsoft Office PowerPoint</Application>
  <PresentationFormat>Экран (4:3)</PresentationFormat>
  <Paragraphs>53</Paragraphs>
  <Slides>11</Slides>
  <Notes>2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myTemplate_10290551</vt:lpstr>
      <vt:lpstr>Вычисление эфемериды небесного тела</vt:lpstr>
      <vt:lpstr>Что такое эфемерида</vt:lpstr>
      <vt:lpstr>Постановка задачи</vt:lpstr>
      <vt:lpstr>Необходимые данные</vt:lpstr>
      <vt:lpstr>Как находится эфемерида на момент T</vt:lpstr>
      <vt:lpstr>Как запустить программу</vt:lpstr>
      <vt:lpstr>Комментарии к вычислениям</vt:lpstr>
      <vt:lpstr>Полученные результаты</vt:lpstr>
      <vt:lpstr>Заключение</vt:lpstr>
      <vt:lpstr>Используемые источники</vt:lpstr>
      <vt:lpstr>Спасибо за внимание!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2020-04-29T13:09:37Z</dcterms:created>
  <dcterms:modified xsi:type="dcterms:W3CDTF">2020-04-30T10:52:04Z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